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258" r:id="rId3"/>
    <p:sldId id="259" r:id="rId4"/>
    <p:sldId id="261" r:id="rId5"/>
    <p:sldId id="260" r:id="rId6"/>
    <p:sldId id="268" r:id="rId7"/>
    <p:sldId id="263" r:id="rId8"/>
    <p:sldId id="269" r:id="rId9"/>
    <p:sldId id="264" r:id="rId10"/>
    <p:sldId id="270" r:id="rId11"/>
    <p:sldId id="271" r:id="rId12"/>
    <p:sldId id="272" r:id="rId13"/>
    <p:sldId id="273" r:id="rId14"/>
    <p:sldId id="275" r:id="rId15"/>
    <p:sldId id="266" r:id="rId1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24DE"/>
    <a:srgbClr val="7BEBD8"/>
    <a:srgbClr val="8335E5"/>
    <a:srgbClr val="6B8DE1"/>
    <a:srgbClr val="6C92E1"/>
    <a:srgbClr val="6313DC"/>
    <a:srgbClr val="1E3ADA"/>
    <a:srgbClr val="030553"/>
    <a:srgbClr val="7D4BC9"/>
    <a:srgbClr val="1628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1209" autoAdjust="0"/>
  </p:normalViewPr>
  <p:slideViewPr>
    <p:cSldViewPr snapToGrid="0" showGuides="1">
      <p:cViewPr varScale="1">
        <p:scale>
          <a:sx n="67" d="100"/>
          <a:sy n="67" d="100"/>
        </p:scale>
        <p:origin x="798" y="60"/>
      </p:cViewPr>
      <p:guideLst>
        <p:guide orient="horz" pos="2064"/>
        <p:guide pos="3840"/>
        <p:guide pos="456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3A5E5A06-49CA-4CC1-87DE-FA77A677BB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AB57FBC-7FA3-4A4B-999A-96FD7DC0D4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E3F634E-7AAD-4D1B-8944-3921EA0E5915}" type="datetime1">
              <a:rPr lang="fr-FR" smtClean="0"/>
              <a:t>13/05/2022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EE13074-6DA0-4561-A86B-2939D8B458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2B7A8E5-C1F9-40CC-A2A5-13CF7BD3F7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9DEC52A-C4AE-45FE-B7FF-C255388ED1F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7763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3045F-D32A-43F9-990C-99C552A137F5}" type="datetime1">
              <a:rPr lang="fr-FR" smtClean="0"/>
              <a:pPr/>
              <a:t>13/05/2022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 smtClean="0"/>
              <a:t>Modifiez les styles du texte du masque</a:t>
            </a:r>
          </a:p>
          <a:p>
            <a:pPr lvl="1" rtl="0"/>
            <a:r>
              <a:rPr lang="fr-FR" noProof="0" dirty="0" smtClean="0"/>
              <a:t>Deuxième niveau</a:t>
            </a:r>
          </a:p>
          <a:p>
            <a:pPr lvl="2" rtl="0"/>
            <a:r>
              <a:rPr lang="fr-FR" noProof="0" dirty="0" smtClean="0"/>
              <a:t>Troisième niveau</a:t>
            </a:r>
          </a:p>
          <a:p>
            <a:pPr lvl="3" rtl="0"/>
            <a:r>
              <a:rPr lang="fr-FR" noProof="0" dirty="0" smtClean="0"/>
              <a:t>Quatrième niveau</a:t>
            </a:r>
          </a:p>
          <a:p>
            <a:pPr lvl="4" rtl="0"/>
            <a:r>
              <a:rPr lang="fr-FR" noProof="0" dirty="0" smtClean="0"/>
              <a:t>Cinquième niveau</a:t>
            </a:r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DF8F48A-6110-47DA-8521-A1D1FFD22FE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1377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2515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9739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193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0047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2023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3836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8671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1437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4090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7015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3670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DF8F48A-6110-47DA-8521-A1D1FFD22FEF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5919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189B7B-6940-4E11-9261-0D6C355B15EA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 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FC12F8-407C-45D1-AFE7-54040FE2FABE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4B3B0A-4CDA-4B1C-9606-2CE18DE28026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4ACC75-6454-4B76-92A2-0A5DA2264D22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F6FCEA-916A-44A6-A4AF-A81DF3F9143B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1FF4BE-A6F6-4625-A620-97CEB131D95F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807BA4-AB2A-4A0B-B7A5-F927FF96642D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3331B-1FAF-419E-8769-DC7948FE4581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92E488-7789-423C-AC37-5E09D8301BD4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  <a:p>
            <a:pPr lvl="1" rtl="0"/>
            <a:r>
              <a:rPr lang="fr-FR" noProof="0" smtClean="0"/>
              <a:t>Deuxième niveau</a:t>
            </a:r>
          </a:p>
          <a:p>
            <a:pPr lvl="2" rtl="0"/>
            <a:r>
              <a:rPr lang="fr-FR" noProof="0" smtClean="0"/>
              <a:t>Troisième niveau</a:t>
            </a:r>
          </a:p>
          <a:p>
            <a:pPr lvl="3" rtl="0"/>
            <a:r>
              <a:rPr lang="fr-FR" noProof="0" smtClean="0"/>
              <a:t>Quatrième niveau</a:t>
            </a:r>
          </a:p>
          <a:p>
            <a:pPr lvl="4" rtl="0"/>
            <a:r>
              <a:rPr lang="fr-FR" noProof="0" smtClean="0"/>
              <a:t>Cinquième niveau</a:t>
            </a:r>
            <a:endParaRPr lang="fr-FR" noProof="0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E9B7A5-CA2C-4318-94C2-2A8AB3D166A6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 smtClean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smtClean="0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6DAB5E-19D8-4FD1-8499-7A98C54231F1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pPr rtl="0"/>
            <a:r>
              <a:rPr lang="fr-FR" noProof="0" dirty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rtl="0"/>
            <a:r>
              <a:rPr lang="fr-FR" noProof="0" dirty="0" smtClean="0"/>
              <a:t>Modifiez les styles du texte du masque</a:t>
            </a:r>
          </a:p>
          <a:p>
            <a:pPr lvl="1" rtl="0"/>
            <a:r>
              <a:rPr lang="fr-FR" noProof="0" dirty="0" smtClean="0"/>
              <a:t>Deuxième niveau</a:t>
            </a:r>
          </a:p>
          <a:p>
            <a:pPr lvl="2" rtl="0"/>
            <a:r>
              <a:rPr lang="fr-FR" noProof="0" dirty="0" smtClean="0"/>
              <a:t>Troisième niveau</a:t>
            </a:r>
          </a:p>
          <a:p>
            <a:pPr lvl="3" rtl="0"/>
            <a:r>
              <a:rPr lang="fr-FR" noProof="0" dirty="0" smtClean="0"/>
              <a:t>Quatrième niveau</a:t>
            </a:r>
          </a:p>
          <a:p>
            <a:pPr lvl="4" rtl="0"/>
            <a:r>
              <a:rPr lang="fr-FR" noProof="0" dirty="0" smtClean="0"/>
              <a:t>Cinquième niveau</a:t>
            </a:r>
            <a:endParaRPr lang="fr-FR" noProof="0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6314BE6-4B05-410A-995F-2C0280DA1650}" type="datetime1">
              <a:rPr lang="fr-FR" noProof="0" smtClean="0"/>
              <a:t>13/05/2022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D6580AB-5C3C-4B4F-8E2A-8B7A0A8CE69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riangle isocèle 8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 de texte 23">
            <a:extLst>
              <a:ext uri="{FF2B5EF4-FFF2-40B4-BE49-F238E27FC236}">
                <a16:creationId xmlns:a16="http://schemas.microsoft.com/office/drawing/2014/main" id="{C1165547-DF3A-4694-9097-2BDAF2003713}"/>
              </a:ext>
            </a:extLst>
          </p:cNvPr>
          <p:cNvSpPr txBox="1"/>
          <p:nvPr/>
        </p:nvSpPr>
        <p:spPr>
          <a:xfrm>
            <a:off x="3567831" y="1851862"/>
            <a:ext cx="484570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3600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AUTO-ECOLE</a:t>
            </a:r>
            <a:r>
              <a:rPr lang="fr-FR" sz="3200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EN LIGNE</a:t>
            </a:r>
            <a:endParaRPr lang="fr-FR" sz="32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BBBCB2E-F413-4381-8378-02FDC20EA4F6}"/>
              </a:ext>
            </a:extLst>
          </p:cNvPr>
          <p:cNvSpPr/>
          <p:nvPr/>
        </p:nvSpPr>
        <p:spPr>
          <a:xfrm>
            <a:off x="687614" y="3085459"/>
            <a:ext cx="3536195" cy="369332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2400" b="1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MEMBRE DU GROUPE :</a:t>
            </a:r>
            <a:endParaRPr lang="fr-FR" sz="2400" b="1" i="1" dirty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3" name="Titre 2" hidden="1">
            <a:extLst>
              <a:ext uri="{FF2B5EF4-FFF2-40B4-BE49-F238E27FC236}">
                <a16:creationId xmlns:a16="http://schemas.microsoft.com/office/drawing/2014/main" id="{016C325E-5B69-4D07-BBFB-7DB217A69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fr-FR" dirty="0"/>
              <a:t>Ressources humaines : diapositive 1</a:t>
            </a:r>
            <a:endParaRPr lang="fr" dirty="0"/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-517100" y="-352755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13" y="243577"/>
            <a:ext cx="2477135" cy="96647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BBBCB2E-F413-4381-8378-02FDC20EA4F6}"/>
              </a:ext>
            </a:extLst>
          </p:cNvPr>
          <p:cNvSpPr/>
          <p:nvPr/>
        </p:nvSpPr>
        <p:spPr>
          <a:xfrm>
            <a:off x="687613" y="3375272"/>
            <a:ext cx="3536195" cy="1292662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2000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FODIO Emmanuella</a:t>
            </a:r>
          </a:p>
          <a:p>
            <a:pPr rtl="0"/>
            <a:r>
              <a:rPr lang="fr-FR" sz="2000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AHARH </a:t>
            </a:r>
            <a:r>
              <a:rPr lang="fr-FR" sz="2000" i="1" dirty="0" err="1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Assiawassa</a:t>
            </a:r>
            <a:r>
              <a:rPr lang="fr-FR" sz="2000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 Yendi</a:t>
            </a:r>
            <a:endParaRPr lang="fr-FR" sz="2000" i="1" dirty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  <a:p>
            <a:endParaRPr lang="fr-FR" sz="2400" dirty="0"/>
          </a:p>
          <a:p>
            <a:pPr rtl="0"/>
            <a:endParaRPr lang="fr-FR" sz="2000" i="1" dirty="0" smtClean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74469" y="4514045"/>
            <a:ext cx="19287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i="1" dirty="0" smtClean="0">
                <a:solidFill>
                  <a:srgbClr val="7030A0"/>
                </a:solidFill>
                <a:cs typeface="Segoe UI" panose="020B0502040204020203" pitchFamily="34" charset="0"/>
              </a:rPr>
              <a:t>ENCADREUR :</a:t>
            </a:r>
            <a:endParaRPr lang="fr-FR" sz="2400" b="1" i="1" dirty="0">
              <a:solidFill>
                <a:srgbClr val="7030A0"/>
              </a:solidFill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4469" y="4914155"/>
            <a:ext cx="29933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Mr GBATI NINKABOU </a:t>
            </a:r>
            <a:r>
              <a:rPr lang="fr-FR" sz="2000" i="1" dirty="0" err="1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Badji</a:t>
            </a:r>
            <a:endParaRPr lang="fr-FR" sz="2000" dirty="0">
              <a:latin typeface="+mj-lt"/>
            </a:endParaRPr>
          </a:p>
          <a:p>
            <a:r>
              <a:rPr lang="fr-FR" sz="2000" dirty="0">
                <a:latin typeface="+mj-lt"/>
              </a:rPr>
              <a:t/>
            </a:r>
            <a:br>
              <a:rPr lang="fr-FR" sz="2000" dirty="0">
                <a:latin typeface="+mj-lt"/>
              </a:rPr>
            </a:br>
            <a:endParaRPr lang="fr-FR" sz="2000" i="1" dirty="0" smtClean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pic>
        <p:nvPicPr>
          <p:cNvPr id="23" name="Image 22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475" y="948100"/>
            <a:ext cx="5760720" cy="645096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BBBCB2E-F413-4381-8378-02FDC20EA4F6}"/>
              </a:ext>
            </a:extLst>
          </p:cNvPr>
          <p:cNvSpPr/>
          <p:nvPr/>
        </p:nvSpPr>
        <p:spPr>
          <a:xfrm>
            <a:off x="8523000" y="455657"/>
            <a:ext cx="3536195" cy="984885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3200" b="1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PPE 300: </a:t>
            </a:r>
            <a:r>
              <a:rPr lang="fr-FR" sz="3200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PROJET PROFESSIONEL 1</a:t>
            </a:r>
            <a:endParaRPr lang="fr-FR" sz="3200" dirty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  <p:sp>
        <p:nvSpPr>
          <p:cNvPr id="6" name="Rectangle 5"/>
          <p:cNvSpPr/>
          <p:nvPr/>
        </p:nvSpPr>
        <p:spPr>
          <a:xfrm>
            <a:off x="5477563" y="1482530"/>
            <a:ext cx="10262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r>
              <a:rPr lang="fr-FR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fr-FR" sz="16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35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210" y="1277710"/>
            <a:ext cx="10419048" cy="5651224"/>
          </a:xfrm>
          <a:prstGeom prst="rect">
            <a:avLst/>
          </a:prstGeom>
        </p:spPr>
      </p:pic>
      <p:sp>
        <p:nvSpPr>
          <p:cNvPr id="67" name="Zone de texte 66">
            <a:extLst>
              <a:ext uri="{FF2B5EF4-FFF2-40B4-BE49-F238E27FC236}">
                <a16:creationId xmlns:a16="http://schemas.microsoft.com/office/drawing/2014/main" id="{EFA5AF66-F428-4EBE-A3A8-9F827101F023}"/>
              </a:ext>
            </a:extLst>
          </p:cNvPr>
          <p:cNvSpPr txBox="1"/>
          <p:nvPr/>
        </p:nvSpPr>
        <p:spPr>
          <a:xfrm>
            <a:off x="726781" y="273553"/>
            <a:ext cx="5537228" cy="51296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DIAGRAMME DE  CAS</a:t>
            </a:r>
          </a:p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D’UTILISATION</a:t>
            </a:r>
            <a:endParaRPr lang="fr-FR" sz="4400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98" name="Titre 97" hidden="1">
            <a:extLst>
              <a:ext uri="{FF2B5EF4-FFF2-40B4-BE49-F238E27FC236}">
                <a16:creationId xmlns:a16="http://schemas.microsoft.com/office/drawing/2014/main" id="{D69146DD-53CC-4FD6-9456-3F49560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9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>
          <a:xfrm>
            <a:off x="4053115" y="6592384"/>
            <a:ext cx="4114800" cy="365125"/>
          </a:xfrm>
        </p:spPr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7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1" name="Triangle isocèle 10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7015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Zone de texte 66">
            <a:extLst>
              <a:ext uri="{FF2B5EF4-FFF2-40B4-BE49-F238E27FC236}">
                <a16:creationId xmlns:a16="http://schemas.microsoft.com/office/drawing/2014/main" id="{EFA5AF66-F428-4EBE-A3A8-9F827101F023}"/>
              </a:ext>
            </a:extLst>
          </p:cNvPr>
          <p:cNvSpPr txBox="1"/>
          <p:nvPr/>
        </p:nvSpPr>
        <p:spPr>
          <a:xfrm>
            <a:off x="726780" y="273553"/>
            <a:ext cx="6791619" cy="15262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DIAGRAMME D’ACTIVITE : CRÉER UN COMPTE</a:t>
            </a:r>
          </a:p>
        </p:txBody>
      </p:sp>
      <p:sp>
        <p:nvSpPr>
          <p:cNvPr id="98" name="Titre 97" hidden="1">
            <a:extLst>
              <a:ext uri="{FF2B5EF4-FFF2-40B4-BE49-F238E27FC236}">
                <a16:creationId xmlns:a16="http://schemas.microsoft.com/office/drawing/2014/main" id="{D69146DD-53CC-4FD6-9456-3F49560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9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8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0" name="Triangle isocèle 9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400" y="41523"/>
            <a:ext cx="3076190" cy="667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89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Zone de texte 66">
            <a:extLst>
              <a:ext uri="{FF2B5EF4-FFF2-40B4-BE49-F238E27FC236}">
                <a16:creationId xmlns:a16="http://schemas.microsoft.com/office/drawing/2014/main" id="{EFA5AF66-F428-4EBE-A3A8-9F827101F023}"/>
              </a:ext>
            </a:extLst>
          </p:cNvPr>
          <p:cNvSpPr txBox="1"/>
          <p:nvPr/>
        </p:nvSpPr>
        <p:spPr>
          <a:xfrm>
            <a:off x="596152" y="273553"/>
            <a:ext cx="6791619" cy="15262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DIAGRAMME D’ACTIVITE : PASSER UN TEST</a:t>
            </a:r>
          </a:p>
        </p:txBody>
      </p:sp>
      <p:sp>
        <p:nvSpPr>
          <p:cNvPr id="98" name="Titre 97" hidden="1">
            <a:extLst>
              <a:ext uri="{FF2B5EF4-FFF2-40B4-BE49-F238E27FC236}">
                <a16:creationId xmlns:a16="http://schemas.microsoft.com/office/drawing/2014/main" id="{D69146DD-53CC-4FD6-9456-3F49560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9</a:t>
            </a:r>
            <a:endParaRPr lang="fr-FR" dirty="0"/>
          </a:p>
        </p:txBody>
      </p:sp>
      <p:sp>
        <p:nvSpPr>
          <p:cNvPr id="15" name="Triangle isocèle 14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9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pic>
        <p:nvPicPr>
          <p:cNvPr id="7" name="Image 6" descr="C:\Users\PRINCESSE\AppData\Local\Microsoft\Windows\INetCache\Content.Word\passer test (2)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844" y="0"/>
            <a:ext cx="489839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1901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49" y="792162"/>
            <a:ext cx="10860383" cy="5929313"/>
          </a:xfrm>
          <a:prstGeom prst="rect">
            <a:avLst/>
          </a:prstGeom>
        </p:spPr>
      </p:pic>
      <p:sp>
        <p:nvSpPr>
          <p:cNvPr id="67" name="Zone de texte 66">
            <a:extLst>
              <a:ext uri="{FF2B5EF4-FFF2-40B4-BE49-F238E27FC236}">
                <a16:creationId xmlns:a16="http://schemas.microsoft.com/office/drawing/2014/main" id="{EFA5AF66-F428-4EBE-A3A8-9F827101F023}"/>
              </a:ext>
            </a:extLst>
          </p:cNvPr>
          <p:cNvSpPr txBox="1"/>
          <p:nvPr/>
        </p:nvSpPr>
        <p:spPr>
          <a:xfrm>
            <a:off x="726780" y="273553"/>
            <a:ext cx="6791619" cy="15262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DIAGRAMME DE</a:t>
            </a:r>
          </a:p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CLASSE</a:t>
            </a:r>
          </a:p>
        </p:txBody>
      </p:sp>
      <p:sp>
        <p:nvSpPr>
          <p:cNvPr id="98" name="Titre 97" hidden="1">
            <a:extLst>
              <a:ext uri="{FF2B5EF4-FFF2-40B4-BE49-F238E27FC236}">
                <a16:creationId xmlns:a16="http://schemas.microsoft.com/office/drawing/2014/main" id="{D69146DD-53CC-4FD6-9456-3F49560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9</a:t>
            </a:r>
            <a:endParaRPr lang="fr-FR" dirty="0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10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1" name="Triangle isocèle 10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87764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re 67" hidden="1">
            <a:extLst>
              <a:ext uri="{FF2B5EF4-FFF2-40B4-BE49-F238E27FC236}">
                <a16:creationId xmlns:a16="http://schemas.microsoft.com/office/drawing/2014/main" id="{3D46526D-118F-4F6F-BAE0-066F422EB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</a:t>
            </a:r>
            <a:r>
              <a:rPr lang="fr-FR" dirty="0" smtClean="0"/>
              <a:t>diapositive </a:t>
            </a:r>
            <a:r>
              <a:rPr lang="fr" dirty="0" smtClean="0"/>
              <a:t>3</a:t>
            </a:r>
            <a:endParaRPr lang="fr" dirty="0"/>
          </a:p>
        </p:txBody>
      </p:sp>
      <p:sp>
        <p:nvSpPr>
          <p:cNvPr id="69" name="Rectangle 68"/>
          <p:cNvSpPr/>
          <p:nvPr/>
        </p:nvSpPr>
        <p:spPr>
          <a:xfrm>
            <a:off x="1313212" y="3025969"/>
            <a:ext cx="4045475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400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fr-FR" sz="32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9" name="Triangle isocèle 108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673" y="563527"/>
            <a:ext cx="5694327" cy="5694327"/>
          </a:xfrm>
          <a:prstGeom prst="rect">
            <a:avLst/>
          </a:prstGeom>
        </p:spPr>
      </p:pic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11</a:t>
            </a:r>
            <a:endParaRPr lang="fr-FR" sz="18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027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 de texte 2">
            <a:extLst>
              <a:ext uri="{FF2B5EF4-FFF2-40B4-BE49-F238E27FC236}">
                <a16:creationId xmlns:a16="http://schemas.microsoft.com/office/drawing/2014/main" id="{9436B850-15F2-41BC-A54E-6E0F332F011D}"/>
              </a:ext>
            </a:extLst>
          </p:cNvPr>
          <p:cNvSpPr txBox="1"/>
          <p:nvPr/>
        </p:nvSpPr>
        <p:spPr>
          <a:xfrm>
            <a:off x="733192" y="4331033"/>
            <a:ext cx="484570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5400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Merci</a:t>
            </a:r>
            <a:endParaRPr lang="fr-FR" sz="54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itre 24" hidden="1">
            <a:extLst>
              <a:ext uri="{FF2B5EF4-FFF2-40B4-BE49-F238E27FC236}">
                <a16:creationId xmlns:a16="http://schemas.microsoft.com/office/drawing/2014/main" id="{24922840-A8AD-427F-889C-2B79CACC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10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543" y="145143"/>
            <a:ext cx="6858000" cy="6858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733192" y="5162030"/>
            <a:ext cx="25301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Pour votre attention !</a:t>
            </a:r>
            <a:endParaRPr lang="fr-FR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6545943"/>
            <a:ext cx="733192" cy="2032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7030A0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525685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 de texte 1">
            <a:extLst>
              <a:ext uri="{FF2B5EF4-FFF2-40B4-BE49-F238E27FC236}">
                <a16:creationId xmlns:a16="http://schemas.microsoft.com/office/drawing/2014/main" id="{D815E537-4AB4-4445-A3AC-40D738EDF3DC}"/>
              </a:ext>
            </a:extLst>
          </p:cNvPr>
          <p:cNvSpPr txBox="1"/>
          <p:nvPr/>
        </p:nvSpPr>
        <p:spPr>
          <a:xfrm>
            <a:off x="1183821" y="738390"/>
            <a:ext cx="484570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3200" b="1" dirty="0" smtClean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SOMMAIRE</a:t>
            </a:r>
            <a:endParaRPr lang="fr-FR" sz="32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B457331C-2A24-4352-9B4C-1C1B326F40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518433" y="1881815"/>
            <a:ext cx="4201583" cy="2897867"/>
            <a:chOff x="518433" y="1692049"/>
            <a:chExt cx="4201583" cy="3636306"/>
          </a:xfrm>
        </p:grpSpPr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B111D787-E830-4638-97B3-205F0A0ABC3F}"/>
                </a:ext>
              </a:extLst>
            </p:cNvPr>
            <p:cNvGrpSpPr/>
            <p:nvPr/>
          </p:nvGrpSpPr>
          <p:grpSpPr>
            <a:xfrm>
              <a:off x="518433" y="1692049"/>
              <a:ext cx="4201583" cy="386206"/>
              <a:chOff x="518433" y="1851126"/>
              <a:chExt cx="4201583" cy="386206"/>
            </a:xfrm>
          </p:grpSpPr>
          <p:sp>
            <p:nvSpPr>
              <p:cNvPr id="6" name="Rectangle : Coins arrondis 5">
                <a:extLst>
                  <a:ext uri="{FF2B5EF4-FFF2-40B4-BE49-F238E27FC236}">
                    <a16:creationId xmlns:a16="http://schemas.microsoft.com/office/drawing/2014/main" id="{6BFCD1AA-E1CA-41D6-8605-56AFEBE4EEE3}"/>
                  </a:ext>
                </a:extLst>
              </p:cNvPr>
              <p:cNvSpPr/>
              <p:nvPr/>
            </p:nvSpPr>
            <p:spPr>
              <a:xfrm>
                <a:off x="518433" y="1981199"/>
                <a:ext cx="443592" cy="232296"/>
              </a:xfrm>
              <a:prstGeom prst="roundRect">
                <a:avLst>
                  <a:gd name="adj" fmla="val 50000"/>
                </a:avLst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rtl="0"/>
                <a:endParaRPr lang="fr-FR" sz="2400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9101D99-B002-4698-9C7E-C942B9AA2D39}"/>
                  </a:ext>
                </a:extLst>
              </p:cNvPr>
              <p:cNvSpPr/>
              <p:nvPr/>
            </p:nvSpPr>
            <p:spPr>
              <a:xfrm>
                <a:off x="1183821" y="1851126"/>
                <a:ext cx="3536195" cy="386206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fr-FR" sz="2000" b="1" i="1" dirty="0" smtClean="0">
                    <a:solidFill>
                      <a:srgbClr val="7030A0"/>
                    </a:solidFill>
                    <a:latin typeface="+mj-lt"/>
                    <a:cs typeface="Segoe UI" panose="020B0502040204020203" pitchFamily="34" charset="0"/>
                  </a:rPr>
                  <a:t>INTRODUCTION</a:t>
                </a:r>
                <a:endParaRPr lang="fr-FR" sz="2000" b="1" i="1" dirty="0">
                  <a:solidFill>
                    <a:srgbClr val="7030A0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2D19246F-8F2D-4FAD-8927-AA34DDAA5DFA}"/>
                </a:ext>
              </a:extLst>
            </p:cNvPr>
            <p:cNvGrpSpPr/>
            <p:nvPr/>
          </p:nvGrpSpPr>
          <p:grpSpPr>
            <a:xfrm>
              <a:off x="518433" y="2775416"/>
              <a:ext cx="4201583" cy="386206"/>
              <a:chOff x="518433" y="2717554"/>
              <a:chExt cx="4201583" cy="386206"/>
            </a:xfrm>
          </p:grpSpPr>
          <p:sp>
            <p:nvSpPr>
              <p:cNvPr id="9" name="Rectangle : Coins arrondis 8">
                <a:extLst>
                  <a:ext uri="{FF2B5EF4-FFF2-40B4-BE49-F238E27FC236}">
                    <a16:creationId xmlns:a16="http://schemas.microsoft.com/office/drawing/2014/main" id="{14FF47BA-9557-4442-8E2A-74A4F4AAD237}"/>
                  </a:ext>
                </a:extLst>
              </p:cNvPr>
              <p:cNvSpPr/>
              <p:nvPr/>
            </p:nvSpPr>
            <p:spPr>
              <a:xfrm>
                <a:off x="518433" y="2847627"/>
                <a:ext cx="443592" cy="232296"/>
              </a:xfrm>
              <a:prstGeom prst="roundRect">
                <a:avLst>
                  <a:gd name="adj" fmla="val 50000"/>
                </a:avLst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rtl="0"/>
                <a:endParaRPr lang="fr-FR" sz="2400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00C2221-E8A7-47E0-B2B2-5A6A32F96791}"/>
                  </a:ext>
                </a:extLst>
              </p:cNvPr>
              <p:cNvSpPr/>
              <p:nvPr/>
            </p:nvSpPr>
            <p:spPr>
              <a:xfrm>
                <a:off x="1183821" y="2717554"/>
                <a:ext cx="3536195" cy="386206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fr-FR" sz="2000" b="1" i="1" dirty="0" smtClean="0">
                    <a:solidFill>
                      <a:srgbClr val="7030A0"/>
                    </a:solidFill>
                    <a:latin typeface="+mj-lt"/>
                    <a:cs typeface="Segoe UI" panose="020B0502040204020203" pitchFamily="34" charset="0"/>
                  </a:rPr>
                  <a:t>OBJECTIF DU PROJET</a:t>
                </a:r>
                <a:endParaRPr lang="fr-FR" sz="2000" b="1" i="1" dirty="0">
                  <a:solidFill>
                    <a:srgbClr val="7030A0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9D065A01-39E4-4CC9-9075-3910C66205F5}"/>
                </a:ext>
              </a:extLst>
            </p:cNvPr>
            <p:cNvGrpSpPr/>
            <p:nvPr/>
          </p:nvGrpSpPr>
          <p:grpSpPr>
            <a:xfrm>
              <a:off x="518433" y="3858783"/>
              <a:ext cx="4201583" cy="386206"/>
              <a:chOff x="518433" y="3597907"/>
              <a:chExt cx="4201583" cy="386206"/>
            </a:xfrm>
          </p:grpSpPr>
          <p:sp>
            <p:nvSpPr>
              <p:cNvPr id="11" name="Rectangle : Coins arrondis 10">
                <a:extLst>
                  <a:ext uri="{FF2B5EF4-FFF2-40B4-BE49-F238E27FC236}">
                    <a16:creationId xmlns:a16="http://schemas.microsoft.com/office/drawing/2014/main" id="{6B458D5C-BDF7-4A75-A4E8-B99128DCD84A}"/>
                  </a:ext>
                </a:extLst>
              </p:cNvPr>
              <p:cNvSpPr/>
              <p:nvPr/>
            </p:nvSpPr>
            <p:spPr>
              <a:xfrm>
                <a:off x="518433" y="3727980"/>
                <a:ext cx="443592" cy="232296"/>
              </a:xfrm>
              <a:prstGeom prst="roundRect">
                <a:avLst>
                  <a:gd name="adj" fmla="val 50000"/>
                </a:avLst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rtl="0"/>
                <a:endParaRPr lang="fr-FR" sz="2400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12" name="Rectangle 11">
                <a:extLst>
                  <a:ext uri="{FF2B5EF4-FFF2-40B4-BE49-F238E27FC236}">
                    <a16:creationId xmlns:a16="http://schemas.microsoft.com/office/drawing/2014/main" id="{CA17B45E-57F0-4725-89C0-3CD74A5097A3}"/>
                  </a:ext>
                </a:extLst>
              </p:cNvPr>
              <p:cNvSpPr/>
              <p:nvPr/>
            </p:nvSpPr>
            <p:spPr>
              <a:xfrm>
                <a:off x="1183821" y="3597907"/>
                <a:ext cx="3536195" cy="386206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fr-FR" sz="2000" b="1" i="1" dirty="0" smtClean="0">
                    <a:solidFill>
                      <a:srgbClr val="7030A0"/>
                    </a:solidFill>
                    <a:latin typeface="+mj-lt"/>
                    <a:cs typeface="Segoe UI" panose="020B0502040204020203" pitchFamily="34" charset="0"/>
                  </a:rPr>
                  <a:t>EXIGENCE MATERIEL ET LOGICIEL</a:t>
                </a:r>
                <a:endParaRPr lang="fr-FR" sz="2000" b="1" i="1" dirty="0">
                  <a:solidFill>
                    <a:srgbClr val="7030A0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609D452F-25F9-4A2F-84BD-9A44714884C6}"/>
                </a:ext>
              </a:extLst>
            </p:cNvPr>
            <p:cNvGrpSpPr/>
            <p:nvPr/>
          </p:nvGrpSpPr>
          <p:grpSpPr>
            <a:xfrm>
              <a:off x="518433" y="4942149"/>
              <a:ext cx="4201583" cy="386206"/>
              <a:chOff x="518433" y="4478260"/>
              <a:chExt cx="4201583" cy="386206"/>
            </a:xfrm>
          </p:grpSpPr>
          <p:sp>
            <p:nvSpPr>
              <p:cNvPr id="13" name="Rectangle : Coins arrondis 12">
                <a:extLst>
                  <a:ext uri="{FF2B5EF4-FFF2-40B4-BE49-F238E27FC236}">
                    <a16:creationId xmlns:a16="http://schemas.microsoft.com/office/drawing/2014/main" id="{64E3D015-D1E6-40C0-B820-5D2B0144652D}"/>
                  </a:ext>
                </a:extLst>
              </p:cNvPr>
              <p:cNvSpPr/>
              <p:nvPr/>
            </p:nvSpPr>
            <p:spPr>
              <a:xfrm>
                <a:off x="518433" y="4608333"/>
                <a:ext cx="443592" cy="232296"/>
              </a:xfrm>
              <a:prstGeom prst="roundRect">
                <a:avLst>
                  <a:gd name="adj" fmla="val 50000"/>
                </a:avLst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rtl="0"/>
                <a:endParaRPr lang="fr-FR" sz="2400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14" name="Rectangle 13">
                <a:extLst>
                  <a:ext uri="{FF2B5EF4-FFF2-40B4-BE49-F238E27FC236}">
                    <a16:creationId xmlns:a16="http://schemas.microsoft.com/office/drawing/2014/main" id="{9187696D-0387-46E9-A420-AD2392161D95}"/>
                  </a:ext>
                </a:extLst>
              </p:cNvPr>
              <p:cNvSpPr/>
              <p:nvPr/>
            </p:nvSpPr>
            <p:spPr>
              <a:xfrm>
                <a:off x="1183821" y="4478260"/>
                <a:ext cx="3536195" cy="386206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fr-FR" sz="2000" b="1" i="1" dirty="0" smtClean="0">
                    <a:solidFill>
                      <a:srgbClr val="7030A0"/>
                    </a:solidFill>
                    <a:latin typeface="+mj-lt"/>
                    <a:cs typeface="Segoe UI" panose="020B0502040204020203" pitchFamily="34" charset="0"/>
                  </a:rPr>
                  <a:t>ARCHITECTURE DE L’APPLICATION</a:t>
                </a:r>
                <a:endParaRPr lang="fr-FR" sz="2000" b="1" i="1" dirty="0">
                  <a:solidFill>
                    <a:srgbClr val="7030A0"/>
                  </a:solidFill>
                  <a:latin typeface="+mj-lt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62" name="Groupe 61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123C05C1-3914-48FB-B4B8-1388A2DB5ACE}"/>
              </a:ext>
            </a:extLst>
          </p:cNvPr>
          <p:cNvGrpSpPr/>
          <p:nvPr/>
        </p:nvGrpSpPr>
        <p:grpSpPr>
          <a:xfrm>
            <a:off x="4482071" y="-508000"/>
            <a:ext cx="8739665" cy="8346239"/>
            <a:chOff x="4597682" y="-439156"/>
            <a:chExt cx="7594319" cy="7252451"/>
          </a:xfrm>
        </p:grpSpPr>
        <p:sp>
          <p:nvSpPr>
            <p:cNvPr id="45" name="Forme libre 22">
              <a:extLst>
                <a:ext uri="{FF2B5EF4-FFF2-40B4-BE49-F238E27FC236}">
                  <a16:creationId xmlns:a16="http://schemas.microsoft.com/office/drawing/2014/main" id="{52C7242F-F484-4573-8387-13E2AE9D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4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51" name="Forme libre 28">
              <a:extLst>
                <a:ext uri="{FF2B5EF4-FFF2-40B4-BE49-F238E27FC236}">
                  <a16:creationId xmlns:a16="http://schemas.microsoft.com/office/drawing/2014/main" id="{C95685F9-863C-488D-A6CE-3A519F21E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7" name="Forme libre : Forme 66">
              <a:extLst>
                <a:ext uri="{FF2B5EF4-FFF2-40B4-BE49-F238E27FC236}">
                  <a16:creationId xmlns:a16="http://schemas.microsoft.com/office/drawing/2014/main" id="{2ACAA286-8EC7-477A-B799-85B6B23E638D}"/>
                </a:ext>
              </a:extLst>
            </p:cNvPr>
            <p:cNvSpPr/>
            <p:nvPr/>
          </p:nvSpPr>
          <p:spPr>
            <a:xfrm rot="20923453">
              <a:off x="6655548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solidFill>
              <a:srgbClr val="7030A0"/>
            </a:soli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Titre 14" hidden="1">
            <a:extLst>
              <a:ext uri="{FF2B5EF4-FFF2-40B4-BE49-F238E27FC236}">
                <a16:creationId xmlns:a16="http://schemas.microsoft.com/office/drawing/2014/main" id="{1B710331-53CB-4E4F-A9D3-D1E190EEA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</a:t>
            </a:r>
            <a:r>
              <a:rPr lang="fr-FR" dirty="0" smtClean="0"/>
              <a:t>diapositive </a:t>
            </a:r>
            <a:r>
              <a:rPr lang="fr" dirty="0" smtClean="0"/>
              <a:t>2</a:t>
            </a:r>
            <a:endParaRPr lang="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360" y="1063327"/>
            <a:ext cx="5879560" cy="5879560"/>
          </a:xfrm>
          <a:prstGeom prst="rect">
            <a:avLst/>
          </a:prstGeom>
        </p:spPr>
      </p:pic>
      <p:sp>
        <p:nvSpPr>
          <p:cNvPr id="25" name="Rectangle : Coins arrondis 12">
            <a:extLst>
              <a:ext uri="{FF2B5EF4-FFF2-40B4-BE49-F238E27FC236}">
                <a16:creationId xmlns:a16="http://schemas.microsoft.com/office/drawing/2014/main" id="{64E3D015-D1E6-40C0-B820-5D2B0144652D}"/>
              </a:ext>
            </a:extLst>
          </p:cNvPr>
          <p:cNvSpPr/>
          <p:nvPr/>
        </p:nvSpPr>
        <p:spPr>
          <a:xfrm>
            <a:off x="518433" y="5323182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6" name="Rectangle 13">
            <a:extLst>
              <a:ext uri="{FF2B5EF4-FFF2-40B4-BE49-F238E27FC236}">
                <a16:creationId xmlns:a16="http://schemas.microsoft.com/office/drawing/2014/main" id="{9187696D-0387-46E9-A420-AD2392161D95}"/>
              </a:ext>
            </a:extLst>
          </p:cNvPr>
          <p:cNvSpPr/>
          <p:nvPr/>
        </p:nvSpPr>
        <p:spPr>
          <a:xfrm>
            <a:off x="1183821" y="5219524"/>
            <a:ext cx="3536195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2000" b="1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DIAGRAMMES</a:t>
            </a:r>
            <a:endParaRPr lang="fr-FR" sz="2000" b="1" i="1" dirty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7" name="Rectangle : Coins arrondis 12">
            <a:extLst>
              <a:ext uri="{FF2B5EF4-FFF2-40B4-BE49-F238E27FC236}">
                <a16:creationId xmlns:a16="http://schemas.microsoft.com/office/drawing/2014/main" id="{64E3D015-D1E6-40C0-B820-5D2B0144652D}"/>
              </a:ext>
            </a:extLst>
          </p:cNvPr>
          <p:cNvSpPr/>
          <p:nvPr/>
        </p:nvSpPr>
        <p:spPr>
          <a:xfrm>
            <a:off x="518433" y="5953969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8" name="Rectangle 13">
            <a:extLst>
              <a:ext uri="{FF2B5EF4-FFF2-40B4-BE49-F238E27FC236}">
                <a16:creationId xmlns:a16="http://schemas.microsoft.com/office/drawing/2014/main" id="{9187696D-0387-46E9-A420-AD2392161D95}"/>
              </a:ext>
            </a:extLst>
          </p:cNvPr>
          <p:cNvSpPr/>
          <p:nvPr/>
        </p:nvSpPr>
        <p:spPr>
          <a:xfrm>
            <a:off x="1183821" y="5850311"/>
            <a:ext cx="3536195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fr-FR" sz="2000" b="1" i="1" dirty="0" smtClean="0">
                <a:solidFill>
                  <a:srgbClr val="7030A0"/>
                </a:solidFill>
                <a:latin typeface="+mj-lt"/>
                <a:cs typeface="Segoe UI" panose="020B0502040204020203" pitchFamily="34" charset="0"/>
              </a:rPr>
              <a:t>CONCLUSION</a:t>
            </a:r>
            <a:endParaRPr lang="fr-FR" sz="2000" b="1" i="1" dirty="0">
              <a:solidFill>
                <a:srgbClr val="7030A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55238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6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C9C2C56A-C4D4-4578-84E9-27FD62603EA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                  </a:t>
            </a:r>
            <a:endParaRPr lang="fr-F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Titre 67" hidden="1">
            <a:extLst>
              <a:ext uri="{FF2B5EF4-FFF2-40B4-BE49-F238E27FC236}">
                <a16:creationId xmlns:a16="http://schemas.microsoft.com/office/drawing/2014/main" id="{3D46526D-118F-4F6F-BAE0-066F422EB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</a:t>
            </a:r>
            <a:r>
              <a:rPr lang="fr-FR" dirty="0" smtClean="0"/>
              <a:t>diapositive </a:t>
            </a:r>
            <a:r>
              <a:rPr lang="fr" dirty="0" smtClean="0"/>
              <a:t>3</a:t>
            </a:r>
            <a:endParaRPr lang="fr" dirty="0"/>
          </a:p>
        </p:txBody>
      </p:sp>
      <p:sp>
        <p:nvSpPr>
          <p:cNvPr id="69" name="Rectangle 68"/>
          <p:cNvSpPr/>
          <p:nvPr/>
        </p:nvSpPr>
        <p:spPr>
          <a:xfrm>
            <a:off x="4185239" y="2659559"/>
            <a:ext cx="382151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400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endParaRPr lang="fr-FR" sz="44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9" name="Triangle isocèle 108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1</a:t>
            </a:r>
            <a:endParaRPr lang="fr-FR" sz="18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94494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Zone de texte 106">
            <a:extLst>
              <a:ext uri="{FF2B5EF4-FFF2-40B4-BE49-F238E27FC236}">
                <a16:creationId xmlns:a16="http://schemas.microsoft.com/office/drawing/2014/main" id="{54EA7ED5-6E34-4D47-91B6-F78F5F8B4C6E}"/>
              </a:ext>
            </a:extLst>
          </p:cNvPr>
          <p:cNvSpPr txBox="1"/>
          <p:nvPr/>
        </p:nvSpPr>
        <p:spPr>
          <a:xfrm>
            <a:off x="7616673" y="555856"/>
            <a:ext cx="3603287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>
              <a:lnSpc>
                <a:spcPts val="4000"/>
              </a:lnSpc>
            </a:pPr>
            <a:r>
              <a:rPr lang="fr-FR" sz="40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OBJECTIF DU PROJET</a:t>
            </a:r>
            <a:endParaRPr lang="fr-FR" sz="40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EE9F5B85-E2F5-4C15-9A02-657F53EEE3BD}"/>
              </a:ext>
            </a:extLst>
          </p:cNvPr>
          <p:cNvSpPr/>
          <p:nvPr/>
        </p:nvSpPr>
        <p:spPr>
          <a:xfrm>
            <a:off x="7683765" y="1962358"/>
            <a:ext cx="3536195" cy="110799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r>
              <a:rPr lang="fr-FR" dirty="0">
                <a:solidFill>
                  <a:srgbClr val="7030A0"/>
                </a:solidFill>
              </a:rPr>
              <a:t>Chaque utilisateur pourra réviser, maitriser de façon </a:t>
            </a:r>
            <a:r>
              <a:rPr lang="fr-FR" dirty="0" smtClean="0">
                <a:solidFill>
                  <a:srgbClr val="7030A0"/>
                </a:solidFill>
              </a:rPr>
              <a:t>flexible et a sa guise le </a:t>
            </a:r>
            <a:r>
              <a:rPr lang="fr-FR" dirty="0">
                <a:solidFill>
                  <a:srgbClr val="7030A0"/>
                </a:solidFill>
              </a:rPr>
              <a:t>code de la route</a:t>
            </a:r>
          </a:p>
          <a:p>
            <a:r>
              <a:rPr lang="fr-FR" dirty="0">
                <a:solidFill>
                  <a:srgbClr val="7030A0"/>
                </a:solidFill>
              </a:rPr>
              <a:t> </a:t>
            </a:r>
          </a:p>
        </p:txBody>
      </p:sp>
      <p:sp>
        <p:nvSpPr>
          <p:cNvPr id="4" name="Titre 3" hidden="1">
            <a:extLst>
              <a:ext uri="{FF2B5EF4-FFF2-40B4-BE49-F238E27FC236}">
                <a16:creationId xmlns:a16="http://schemas.microsoft.com/office/drawing/2014/main" id="{2784E464-B64A-4614-9350-2C88DBD4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diapositive </a:t>
            </a:r>
            <a:r>
              <a:rPr lang="fr" dirty="0" smtClean="0"/>
              <a:t>5</a:t>
            </a:r>
            <a:endParaRPr lang="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254"/>
            <a:ext cx="6726746" cy="6726746"/>
          </a:xfrm>
          <a:prstGeom prst="rect">
            <a:avLst/>
          </a:prstGeom>
        </p:spPr>
      </p:pic>
      <p:sp>
        <p:nvSpPr>
          <p:cNvPr id="114" name="Rectangle : Coins arrondis 5">
            <a:extLst>
              <a:ext uri="{FF2B5EF4-FFF2-40B4-BE49-F238E27FC236}">
                <a16:creationId xmlns:a16="http://schemas.microsoft.com/office/drawing/2014/main" id="{6BFCD1AA-E1CA-41D6-8605-56AFEBE4EEE3}"/>
              </a:ext>
            </a:extLst>
          </p:cNvPr>
          <p:cNvSpPr/>
          <p:nvPr/>
        </p:nvSpPr>
        <p:spPr>
          <a:xfrm>
            <a:off x="7064260" y="1962358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sz="2400" dirty="0">
              <a:solidFill>
                <a:srgbClr val="7030A0"/>
              </a:solidFill>
            </a:endParaRPr>
          </a:p>
        </p:txBody>
      </p:sp>
      <p:sp>
        <p:nvSpPr>
          <p:cNvPr id="115" name="Rectangle : Coins arrondis 5">
            <a:extLst>
              <a:ext uri="{FF2B5EF4-FFF2-40B4-BE49-F238E27FC236}">
                <a16:creationId xmlns:a16="http://schemas.microsoft.com/office/drawing/2014/main" id="{6BFCD1AA-E1CA-41D6-8605-56AFEBE4EEE3}"/>
              </a:ext>
            </a:extLst>
          </p:cNvPr>
          <p:cNvSpPr/>
          <p:nvPr/>
        </p:nvSpPr>
        <p:spPr>
          <a:xfrm>
            <a:off x="7063544" y="3235923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sz="2400" dirty="0">
              <a:solidFill>
                <a:srgbClr val="7030A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683765" y="3127768"/>
            <a:ext cx="38247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7030A0"/>
                </a:solidFill>
                <a:ea typeface="Calibri" panose="020F0502020204030204" pitchFamily="34" charset="0"/>
              </a:rPr>
              <a:t>L’application va faciliter la réservation </a:t>
            </a:r>
            <a:endParaRPr lang="fr-FR" dirty="0" smtClean="0">
              <a:solidFill>
                <a:srgbClr val="7030A0"/>
              </a:solidFill>
              <a:ea typeface="Calibri" panose="020F0502020204030204" pitchFamily="34" charset="0"/>
            </a:endParaRPr>
          </a:p>
          <a:p>
            <a:r>
              <a:rPr lang="fr-FR" dirty="0" smtClean="0">
                <a:solidFill>
                  <a:srgbClr val="7030A0"/>
                </a:solidFill>
                <a:ea typeface="Calibri" panose="020F0502020204030204" pitchFamily="34" charset="0"/>
              </a:rPr>
              <a:t>de </a:t>
            </a:r>
            <a:r>
              <a:rPr lang="fr-FR" dirty="0">
                <a:solidFill>
                  <a:srgbClr val="7030A0"/>
                </a:solidFill>
                <a:ea typeface="Calibri" panose="020F0502020204030204" pitchFamily="34" charset="0"/>
              </a:rPr>
              <a:t>cours de conduite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120" name="Rectangle : Coins arrondis 5">
            <a:extLst>
              <a:ext uri="{FF2B5EF4-FFF2-40B4-BE49-F238E27FC236}">
                <a16:creationId xmlns:a16="http://schemas.microsoft.com/office/drawing/2014/main" id="{6BFCD1AA-E1CA-41D6-8605-56AFEBE4EEE3}"/>
              </a:ext>
            </a:extLst>
          </p:cNvPr>
          <p:cNvSpPr/>
          <p:nvPr/>
        </p:nvSpPr>
        <p:spPr>
          <a:xfrm>
            <a:off x="7063544" y="5097343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sz="2400" dirty="0">
              <a:solidFill>
                <a:srgbClr val="7030A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83765" y="4985511"/>
            <a:ext cx="438386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7030A0"/>
                </a:solidFill>
              </a:rPr>
              <a:t>L’application aidera à simplifier l’obtention du permis en s’adaptant à l’utilisateur car c’est lui qui choisira une date en accord avec l’auto-école de son choix, et le lieu de rendez-vous de ses différents cours.</a:t>
            </a:r>
          </a:p>
          <a:p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2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4" name="Rectangle : Coins arrondis 5">
            <a:extLst>
              <a:ext uri="{FF2B5EF4-FFF2-40B4-BE49-F238E27FC236}">
                <a16:creationId xmlns:a16="http://schemas.microsoft.com/office/drawing/2014/main" id="{6BFCD1AA-E1CA-41D6-8605-56AFEBE4EEE3}"/>
              </a:ext>
            </a:extLst>
          </p:cNvPr>
          <p:cNvSpPr/>
          <p:nvPr/>
        </p:nvSpPr>
        <p:spPr>
          <a:xfrm>
            <a:off x="7063544" y="4047366"/>
            <a:ext cx="443592" cy="185123"/>
          </a:xfrm>
          <a:prstGeom prst="roundRect">
            <a:avLst>
              <a:gd name="adj" fmla="val 50000"/>
            </a:avLst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rtl="0"/>
            <a:endParaRPr lang="fr-FR" sz="2400" dirty="0">
              <a:solidFill>
                <a:srgbClr val="7030A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683765" y="3939211"/>
            <a:ext cx="44231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7030A0"/>
                </a:solidFill>
                <a:ea typeface="Calibri" panose="020F0502020204030204" pitchFamily="34" charset="0"/>
              </a:rPr>
              <a:t> L’application va permettre au apprenant </a:t>
            </a:r>
          </a:p>
          <a:p>
            <a:r>
              <a:rPr lang="fr-FR" dirty="0">
                <a:solidFill>
                  <a:srgbClr val="7030A0"/>
                </a:solidFill>
                <a:ea typeface="Calibri" panose="020F0502020204030204" pitchFamily="34" charset="0"/>
              </a:rPr>
              <a:t>d</a:t>
            </a:r>
            <a:r>
              <a:rPr lang="fr-FR" dirty="0" smtClean="0">
                <a:solidFill>
                  <a:srgbClr val="7030A0"/>
                </a:solidFill>
                <a:ea typeface="Calibri" panose="020F0502020204030204" pitchFamily="34" charset="0"/>
              </a:rPr>
              <a:t>’obtenir des rappels sur la date d’expiration </a:t>
            </a:r>
          </a:p>
          <a:p>
            <a:r>
              <a:rPr lang="fr-FR" dirty="0">
                <a:solidFill>
                  <a:srgbClr val="7030A0"/>
                </a:solidFill>
                <a:ea typeface="Calibri" panose="020F0502020204030204" pitchFamily="34" charset="0"/>
              </a:rPr>
              <a:t>d</a:t>
            </a:r>
            <a:r>
              <a:rPr lang="fr-FR" dirty="0" smtClean="0">
                <a:solidFill>
                  <a:srgbClr val="7030A0"/>
                </a:solidFill>
                <a:ea typeface="Calibri" panose="020F0502020204030204" pitchFamily="34" charset="0"/>
              </a:rPr>
              <a:t>e leur différent document </a:t>
            </a:r>
            <a:endParaRPr lang="fr-FR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0253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roupe 180">
            <a:extLst>
              <a:ext uri="{FF2B5EF4-FFF2-40B4-BE49-F238E27FC236}">
                <a16:creationId xmlns:a16="http://schemas.microsoft.com/office/drawing/2014/main" id="{D14F9816-D761-44CD-80AC-A13A6A2BF4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2892834" y="3292485"/>
            <a:ext cx="584970" cy="615624"/>
            <a:chOff x="4127500" y="2909888"/>
            <a:chExt cx="330200" cy="315913"/>
          </a:xfrm>
        </p:grpSpPr>
        <p:sp>
          <p:nvSpPr>
            <p:cNvPr id="182" name="Ovale 268">
              <a:extLst>
                <a:ext uri="{FF2B5EF4-FFF2-40B4-BE49-F238E27FC236}">
                  <a16:creationId xmlns:a16="http://schemas.microsoft.com/office/drawing/2014/main" id="{8D0C8D9D-E9ED-445E-B175-12C0160A59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9725" y="3060701"/>
              <a:ext cx="76200" cy="746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3" name="Forme libre 269">
              <a:extLst>
                <a:ext uri="{FF2B5EF4-FFF2-40B4-BE49-F238E27FC236}">
                  <a16:creationId xmlns:a16="http://schemas.microsoft.com/office/drawing/2014/main" id="{86759DBE-9B84-4D15-8B20-34E76E5F5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7500" y="3135313"/>
              <a:ext cx="109538" cy="60325"/>
            </a:xfrm>
            <a:custGeom>
              <a:avLst/>
              <a:gdLst>
                <a:gd name="T0" fmla="*/ 22 w 29"/>
                <a:gd name="T1" fmla="*/ 16 h 16"/>
                <a:gd name="T2" fmla="*/ 0 w 29"/>
                <a:gd name="T3" fmla="*/ 16 h 16"/>
                <a:gd name="T4" fmla="*/ 16 w 29"/>
                <a:gd name="T5" fmla="*/ 0 h 16"/>
                <a:gd name="T6" fmla="*/ 29 w 29"/>
                <a:gd name="T7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22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1" y="0"/>
                    <a:pt x="26" y="3"/>
                    <a:pt x="29" y="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4" name="Ovale 270">
              <a:extLst>
                <a:ext uri="{FF2B5EF4-FFF2-40B4-BE49-F238E27FC236}">
                  <a16:creationId xmlns:a16="http://schemas.microsoft.com/office/drawing/2014/main" id="{0524A632-17BB-4AA9-A49C-41BE94905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863" y="3060701"/>
              <a:ext cx="74613" cy="746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5" name="Forme libre 271">
              <a:extLst>
                <a:ext uri="{FF2B5EF4-FFF2-40B4-BE49-F238E27FC236}">
                  <a16:creationId xmlns:a16="http://schemas.microsoft.com/office/drawing/2014/main" id="{D502FFDD-28F4-4AA4-B259-B57867A0C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9750" y="3135313"/>
              <a:ext cx="107950" cy="60325"/>
            </a:xfrm>
            <a:custGeom>
              <a:avLst/>
              <a:gdLst>
                <a:gd name="T0" fmla="*/ 0 w 29"/>
                <a:gd name="T1" fmla="*/ 7 h 16"/>
                <a:gd name="T2" fmla="*/ 13 w 29"/>
                <a:gd name="T3" fmla="*/ 0 h 16"/>
                <a:gd name="T4" fmla="*/ 29 w 29"/>
                <a:gd name="T5" fmla="*/ 16 h 16"/>
                <a:gd name="T6" fmla="*/ 7 w 29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7"/>
                  </a:moveTo>
                  <a:cubicBezTo>
                    <a:pt x="3" y="3"/>
                    <a:pt x="8" y="0"/>
                    <a:pt x="13" y="0"/>
                  </a:cubicBezTo>
                  <a:cubicBezTo>
                    <a:pt x="22" y="0"/>
                    <a:pt x="29" y="7"/>
                    <a:pt x="29" y="16"/>
                  </a:cubicBezTo>
                  <a:cubicBezTo>
                    <a:pt x="7" y="16"/>
                    <a:pt x="7" y="16"/>
                    <a:pt x="7" y="16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6" name="Ovale 272">
              <a:extLst>
                <a:ext uri="{FF2B5EF4-FFF2-40B4-BE49-F238E27FC236}">
                  <a16:creationId xmlns:a16="http://schemas.microsoft.com/office/drawing/2014/main" id="{074B1DAE-77A3-4CE2-BB5F-6E109DFB6B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0213" y="3030538"/>
              <a:ext cx="104775" cy="1095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7" name="Forme libre 273">
              <a:extLst>
                <a:ext uri="{FF2B5EF4-FFF2-40B4-BE49-F238E27FC236}">
                  <a16:creationId xmlns:a16="http://schemas.microsoft.com/office/drawing/2014/main" id="{6F4FD849-C2CF-4E95-92A3-DF3CD12C6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4813" y="2986088"/>
              <a:ext cx="157163" cy="36513"/>
            </a:xfrm>
            <a:custGeom>
              <a:avLst/>
              <a:gdLst>
                <a:gd name="T0" fmla="*/ 0 w 42"/>
                <a:gd name="T1" fmla="*/ 10 h 10"/>
                <a:gd name="T2" fmla="*/ 21 w 42"/>
                <a:gd name="T3" fmla="*/ 0 h 10"/>
                <a:gd name="T4" fmla="*/ 42 w 4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10">
                  <a:moveTo>
                    <a:pt x="0" y="10"/>
                  </a:moveTo>
                  <a:cubicBezTo>
                    <a:pt x="5" y="4"/>
                    <a:pt x="13" y="0"/>
                    <a:pt x="21" y="0"/>
                  </a:cubicBezTo>
                  <a:cubicBezTo>
                    <a:pt x="29" y="0"/>
                    <a:pt x="37" y="4"/>
                    <a:pt x="42" y="1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8" name="Forme libre 274">
              <a:extLst>
                <a:ext uri="{FF2B5EF4-FFF2-40B4-BE49-F238E27FC236}">
                  <a16:creationId xmlns:a16="http://schemas.microsoft.com/office/drawing/2014/main" id="{E95CA879-26B6-4158-84CA-E13BF1DBB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7825" y="2947988"/>
              <a:ext cx="211138" cy="49213"/>
            </a:xfrm>
            <a:custGeom>
              <a:avLst/>
              <a:gdLst>
                <a:gd name="T0" fmla="*/ 0 w 56"/>
                <a:gd name="T1" fmla="*/ 13 h 13"/>
                <a:gd name="T2" fmla="*/ 28 w 56"/>
                <a:gd name="T3" fmla="*/ 0 h 13"/>
                <a:gd name="T4" fmla="*/ 56 w 56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3">
                  <a:moveTo>
                    <a:pt x="0" y="13"/>
                  </a:moveTo>
                  <a:cubicBezTo>
                    <a:pt x="7" y="5"/>
                    <a:pt x="17" y="0"/>
                    <a:pt x="28" y="0"/>
                  </a:cubicBezTo>
                  <a:cubicBezTo>
                    <a:pt x="39" y="0"/>
                    <a:pt x="49" y="5"/>
                    <a:pt x="56" y="13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9" name="Forme libre 275">
              <a:extLst>
                <a:ext uri="{FF2B5EF4-FFF2-40B4-BE49-F238E27FC236}">
                  <a16:creationId xmlns:a16="http://schemas.microsoft.com/office/drawing/2014/main" id="{E086F5C4-405F-457A-B470-EDF08E80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7663" y="2909888"/>
              <a:ext cx="269875" cy="63500"/>
            </a:xfrm>
            <a:custGeom>
              <a:avLst/>
              <a:gdLst>
                <a:gd name="T0" fmla="*/ 0 w 72"/>
                <a:gd name="T1" fmla="*/ 17 h 17"/>
                <a:gd name="T2" fmla="*/ 36 w 72"/>
                <a:gd name="T3" fmla="*/ 0 h 17"/>
                <a:gd name="T4" fmla="*/ 72 w 72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17">
                  <a:moveTo>
                    <a:pt x="0" y="17"/>
                  </a:moveTo>
                  <a:cubicBezTo>
                    <a:pt x="8" y="7"/>
                    <a:pt x="21" y="0"/>
                    <a:pt x="36" y="0"/>
                  </a:cubicBezTo>
                  <a:cubicBezTo>
                    <a:pt x="51" y="0"/>
                    <a:pt x="64" y="7"/>
                    <a:pt x="72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90" name="Forme libre 276">
              <a:extLst>
                <a:ext uri="{FF2B5EF4-FFF2-40B4-BE49-F238E27FC236}">
                  <a16:creationId xmlns:a16="http://schemas.microsoft.com/office/drawing/2014/main" id="{8CDF0588-DA3B-4B0D-BDF8-DE1AF3941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6875" y="3140076"/>
              <a:ext cx="173038" cy="85725"/>
            </a:xfrm>
            <a:custGeom>
              <a:avLst/>
              <a:gdLst>
                <a:gd name="T0" fmla="*/ 46 w 46"/>
                <a:gd name="T1" fmla="*/ 23 h 23"/>
                <a:gd name="T2" fmla="*/ 0 w 46"/>
                <a:gd name="T3" fmla="*/ 23 h 23"/>
                <a:gd name="T4" fmla="*/ 23 w 46"/>
                <a:gd name="T5" fmla="*/ 0 h 23"/>
                <a:gd name="T6" fmla="*/ 46 w 46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23">
                  <a:moveTo>
                    <a:pt x="46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6" y="0"/>
                    <a:pt x="46" y="10"/>
                    <a:pt x="46" y="23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A64F8879-D01A-46C0-82F4-C2574F5186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854369" y="4172986"/>
            <a:ext cx="1781837" cy="1061065"/>
            <a:chOff x="9695998" y="4172986"/>
            <a:chExt cx="1932454" cy="1061065"/>
          </a:xfrm>
        </p:grpSpPr>
        <p:sp>
          <p:nvSpPr>
            <p:cNvPr id="331" name="Zone de texte 330">
              <a:extLst>
                <a:ext uri="{FF2B5EF4-FFF2-40B4-BE49-F238E27FC236}">
                  <a16:creationId xmlns:a16="http://schemas.microsoft.com/office/drawing/2014/main" id="{62109C55-9EBC-4778-80D4-D55D22307915}"/>
                </a:ext>
              </a:extLst>
            </p:cNvPr>
            <p:cNvSpPr txBox="1"/>
            <p:nvPr/>
          </p:nvSpPr>
          <p:spPr>
            <a:xfrm>
              <a:off x="9695998" y="4172986"/>
              <a:ext cx="1932454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rtl="0"/>
              <a:r>
                <a:rPr lang="fr-FR" sz="1600" b="1" dirty="0" smtClean="0">
                  <a:solidFill>
                    <a:srgbClr val="7030A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API DE PAIEMENT MOBILE: </a:t>
              </a:r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779BDC05-BA31-44EF-B695-331F1F3CEBCA}"/>
                </a:ext>
              </a:extLst>
            </p:cNvPr>
            <p:cNvSpPr/>
            <p:nvPr/>
          </p:nvSpPr>
          <p:spPr>
            <a:xfrm>
              <a:off x="9695998" y="4987830"/>
              <a:ext cx="1729394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rtl="0"/>
              <a:endParaRPr lang="fr-FR" sz="1600" i="1" dirty="0">
                <a:solidFill>
                  <a:srgbClr val="7030A0"/>
                </a:solidFill>
                <a:latin typeface="+mj-lt"/>
                <a:cs typeface="Segoe UI" panose="020B0502040204020203" pitchFamily="34" charset="0"/>
              </a:endParaRPr>
            </a:p>
          </p:txBody>
        </p:sp>
      </p:grpSp>
      <p:sp>
        <p:nvSpPr>
          <p:cNvPr id="337" name="Zone de texte 336">
            <a:extLst>
              <a:ext uri="{FF2B5EF4-FFF2-40B4-BE49-F238E27FC236}">
                <a16:creationId xmlns:a16="http://schemas.microsoft.com/office/drawing/2014/main" id="{3380BC47-47FB-44F3-9E0B-80B83E426031}"/>
              </a:ext>
            </a:extLst>
          </p:cNvPr>
          <p:cNvSpPr txBox="1"/>
          <p:nvPr/>
        </p:nvSpPr>
        <p:spPr>
          <a:xfrm>
            <a:off x="9198307" y="2089743"/>
            <a:ext cx="230402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16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SYSTEME DE GESTION DE BASES DE DONNÉES</a:t>
            </a:r>
            <a:endParaRPr lang="fr-FR" sz="14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0" name="Zone de texte 339">
            <a:extLst>
              <a:ext uri="{FF2B5EF4-FFF2-40B4-BE49-F238E27FC236}">
                <a16:creationId xmlns:a16="http://schemas.microsoft.com/office/drawing/2014/main" id="{246A1BD9-59BD-467C-9A84-D6A5E4382773}"/>
              </a:ext>
            </a:extLst>
          </p:cNvPr>
          <p:cNvSpPr txBox="1"/>
          <p:nvPr/>
        </p:nvSpPr>
        <p:spPr>
          <a:xfrm>
            <a:off x="-157483" y="2079575"/>
            <a:ext cx="320751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rtl="0"/>
            <a:r>
              <a:rPr lang="fr-FR" sz="16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LAPTOP OU DESKTOP </a:t>
            </a:r>
          </a:p>
          <a:p>
            <a:pPr algn="r" rtl="0"/>
            <a:r>
              <a:rPr lang="fr-FR" sz="16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CLIENT  </a:t>
            </a:r>
            <a:endParaRPr lang="fr-FR" sz="16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3" name="Zone de texte 342">
            <a:extLst>
              <a:ext uri="{FF2B5EF4-FFF2-40B4-BE49-F238E27FC236}">
                <a16:creationId xmlns:a16="http://schemas.microsoft.com/office/drawing/2014/main" id="{36571B2F-0463-48D1-8CC7-EA6BC8F3FB67}"/>
              </a:ext>
            </a:extLst>
          </p:cNvPr>
          <p:cNvSpPr txBox="1"/>
          <p:nvPr/>
        </p:nvSpPr>
        <p:spPr>
          <a:xfrm>
            <a:off x="970857" y="4172987"/>
            <a:ext cx="159460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rtl="0"/>
            <a:r>
              <a:rPr lang="fr-FR" sz="1600" b="1" dirty="0" smtClean="0">
                <a:solidFill>
                  <a:srgbClr val="7030A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SERVEUR</a:t>
            </a:r>
            <a:endParaRPr lang="fr-FR" sz="1600" b="1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itre 23" hidden="1">
            <a:extLst>
              <a:ext uri="{FF2B5EF4-FFF2-40B4-BE49-F238E27FC236}">
                <a16:creationId xmlns:a16="http://schemas.microsoft.com/office/drawing/2014/main" id="{6FF5F564-0C08-4A3C-8BAC-1FADF459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diapositive </a:t>
            </a:r>
            <a:r>
              <a:rPr lang="fr" dirty="0" smtClean="0"/>
              <a:t>4</a:t>
            </a:r>
            <a:endParaRPr lang="fr" dirty="0"/>
          </a:p>
        </p:txBody>
      </p:sp>
      <p:sp>
        <p:nvSpPr>
          <p:cNvPr id="126" name="Ovale 26">
            <a:extLst>
              <a:ext uri="{FF2B5EF4-FFF2-40B4-BE49-F238E27FC236}">
                <a16:creationId xmlns:a16="http://schemas.microsoft.com/office/drawing/2014/main" id="{BAB1D2D2-1913-4FAF-8141-A2217D47D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4697" y="2228071"/>
            <a:ext cx="1273175" cy="1271588"/>
          </a:xfrm>
          <a:prstGeom prst="ellipse">
            <a:avLst/>
          </a:prstGeom>
          <a:solidFill>
            <a:srgbClr val="FFC000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127" name="Ovale 26">
            <a:extLst>
              <a:ext uri="{FF2B5EF4-FFF2-40B4-BE49-F238E27FC236}">
                <a16:creationId xmlns:a16="http://schemas.microsoft.com/office/drawing/2014/main" id="{BAB1D2D2-1913-4FAF-8141-A2217D47D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1425" y="4157408"/>
            <a:ext cx="1273175" cy="1271588"/>
          </a:xfrm>
          <a:prstGeom prst="ellipse">
            <a:avLst/>
          </a:prstGeom>
          <a:solidFill>
            <a:srgbClr val="FFC000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128" name="Ovale 26">
            <a:extLst>
              <a:ext uri="{FF2B5EF4-FFF2-40B4-BE49-F238E27FC236}">
                <a16:creationId xmlns:a16="http://schemas.microsoft.com/office/drawing/2014/main" id="{BAB1D2D2-1913-4FAF-8141-A2217D47D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479" y="4158452"/>
            <a:ext cx="1273175" cy="1271588"/>
          </a:xfrm>
          <a:prstGeom prst="ellipse">
            <a:avLst/>
          </a:prstGeom>
          <a:solidFill>
            <a:srgbClr val="FFC000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129" name="Ovale 26">
            <a:extLst>
              <a:ext uri="{FF2B5EF4-FFF2-40B4-BE49-F238E27FC236}">
                <a16:creationId xmlns:a16="http://schemas.microsoft.com/office/drawing/2014/main" id="{BAB1D2D2-1913-4FAF-8141-A2217D47D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0462" y="2239820"/>
            <a:ext cx="1273175" cy="1271588"/>
          </a:xfrm>
          <a:prstGeom prst="ellipse">
            <a:avLst/>
          </a:prstGeom>
          <a:solidFill>
            <a:srgbClr val="FFC000"/>
          </a:soli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1167645" y="1115682"/>
            <a:ext cx="42209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i="1" dirty="0">
                <a:solidFill>
                  <a:srgbClr val="7030A0"/>
                </a:solidFill>
                <a:cs typeface="Segoe UI" panose="020B0502040204020203" pitchFamily="34" charset="0"/>
              </a:rPr>
              <a:t>	EXIGENCE MATERIEL </a:t>
            </a:r>
          </a:p>
        </p:txBody>
      </p:sp>
      <p:sp>
        <p:nvSpPr>
          <p:cNvPr id="3" name="Rectangle 2"/>
          <p:cNvSpPr/>
          <p:nvPr/>
        </p:nvSpPr>
        <p:spPr>
          <a:xfrm>
            <a:off x="6595050" y="1115682"/>
            <a:ext cx="40566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i="1" dirty="0">
                <a:solidFill>
                  <a:srgbClr val="7030A0"/>
                </a:solidFill>
                <a:cs typeface="Segoe UI" panose="020B0502040204020203" pitchFamily="34" charset="0"/>
              </a:rPr>
              <a:t>	EXIGENCE </a:t>
            </a:r>
            <a:r>
              <a:rPr lang="fr-FR" sz="2800" b="1" i="1" dirty="0" smtClean="0">
                <a:solidFill>
                  <a:srgbClr val="7030A0"/>
                </a:solidFill>
                <a:cs typeface="Segoe UI" panose="020B0502040204020203" pitchFamily="34" charset="0"/>
              </a:rPr>
              <a:t>LOGICIEL </a:t>
            </a:r>
            <a:endParaRPr lang="fr-FR" sz="2800" b="1" i="1" dirty="0">
              <a:solidFill>
                <a:srgbClr val="7030A0"/>
              </a:solidFill>
              <a:cs typeface="Segoe UI" panose="020B0502040204020203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016" y="4545656"/>
            <a:ext cx="438099" cy="43809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179" y="2602760"/>
            <a:ext cx="522209" cy="52220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flipV="1">
            <a:off x="3781843" y="6270171"/>
            <a:ext cx="4668685" cy="7257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3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800539" y="4763446"/>
            <a:ext cx="9921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i="1" dirty="0" smtClean="0">
                <a:solidFill>
                  <a:srgbClr val="7030A0"/>
                </a:solidFill>
                <a:cs typeface="Segoe UI" panose="020B0502040204020203" pitchFamily="34" charset="0"/>
              </a:rPr>
              <a:t>PAYGATE</a:t>
            </a:r>
            <a:endParaRPr lang="fr-FR" i="1" dirty="0">
              <a:solidFill>
                <a:srgbClr val="7030A0"/>
              </a:solidFill>
              <a:cs typeface="Segoe UI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198307" y="2622698"/>
            <a:ext cx="8482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i="1" dirty="0" smtClean="0">
                <a:solidFill>
                  <a:srgbClr val="7030A0"/>
                </a:solidFill>
                <a:cs typeface="Segoe UI" panose="020B0502040204020203" pitchFamily="34" charset="0"/>
              </a:rPr>
              <a:t>MYSQL</a:t>
            </a:r>
            <a:endParaRPr lang="fr-FR" i="1" dirty="0">
              <a:solidFill>
                <a:srgbClr val="7030A0"/>
              </a:solidFill>
              <a:cs typeface="Segoe UI" panose="020B0502040204020203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87561" y="4514839"/>
            <a:ext cx="50014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en-US" i="1" dirty="0" smtClean="0">
                <a:solidFill>
                  <a:srgbClr val="7030A0"/>
                </a:solidFill>
              </a:rPr>
              <a:t>                     </a:t>
            </a:r>
            <a:r>
              <a:rPr lang="fr-FR" altLang="en-US" i="1" u="sng" dirty="0" smtClean="0">
                <a:solidFill>
                  <a:srgbClr val="7030A0"/>
                </a:solidFill>
              </a:rPr>
              <a:t>RAM</a:t>
            </a:r>
            <a:r>
              <a:rPr lang="fr-FR" altLang="en-US" i="1" dirty="0" smtClean="0">
                <a:solidFill>
                  <a:srgbClr val="7030A0"/>
                </a:solidFill>
              </a:rPr>
              <a:t> </a:t>
            </a:r>
            <a:r>
              <a:rPr lang="fr-FR" altLang="en-US" i="1" dirty="0">
                <a:solidFill>
                  <a:srgbClr val="7030A0"/>
                </a:solidFill>
              </a:rPr>
              <a:t>: </a:t>
            </a:r>
            <a:r>
              <a:rPr lang="fr-FR" altLang="en-US" i="1" dirty="0" smtClean="0">
                <a:solidFill>
                  <a:srgbClr val="7030A0"/>
                </a:solidFill>
              </a:rPr>
              <a:t>16GB </a:t>
            </a:r>
            <a:endParaRPr lang="fr-FR" altLang="en-US" i="1" dirty="0">
              <a:solidFill>
                <a:srgbClr val="7030A0"/>
              </a:solidFill>
            </a:endParaRPr>
          </a:p>
          <a:p>
            <a:r>
              <a:rPr lang="fr-FR" altLang="en-US" i="1" dirty="0" smtClean="0">
                <a:solidFill>
                  <a:srgbClr val="7030A0"/>
                </a:solidFill>
              </a:rPr>
              <a:t>              </a:t>
            </a:r>
            <a:r>
              <a:rPr lang="fr-FR" altLang="en-US" i="1" u="sng" dirty="0" smtClean="0">
                <a:solidFill>
                  <a:srgbClr val="7030A0"/>
                </a:solidFill>
              </a:rPr>
              <a:t>Processeur</a:t>
            </a:r>
            <a:r>
              <a:rPr lang="fr-FR" altLang="en-US" i="1" dirty="0" smtClean="0">
                <a:solidFill>
                  <a:srgbClr val="7030A0"/>
                </a:solidFill>
              </a:rPr>
              <a:t> </a:t>
            </a:r>
            <a:r>
              <a:rPr lang="fr-FR" altLang="en-US" i="1" dirty="0">
                <a:solidFill>
                  <a:srgbClr val="7030A0"/>
                </a:solidFill>
              </a:rPr>
              <a:t>: </a:t>
            </a:r>
            <a:r>
              <a:rPr lang="fr-FR" altLang="en-US" i="1" dirty="0" smtClean="0">
                <a:solidFill>
                  <a:srgbClr val="7030A0"/>
                </a:solidFill>
              </a:rPr>
              <a:t>x64</a:t>
            </a:r>
          </a:p>
          <a:p>
            <a:r>
              <a:rPr lang="fr-FR" altLang="en-US" i="1" u="sng" dirty="0" smtClean="0">
                <a:solidFill>
                  <a:srgbClr val="7030A0"/>
                </a:solidFill>
              </a:rPr>
              <a:t>OS</a:t>
            </a:r>
            <a:r>
              <a:rPr lang="fr-FR" altLang="en-US" i="1" dirty="0" smtClean="0">
                <a:solidFill>
                  <a:srgbClr val="7030A0"/>
                </a:solidFill>
              </a:rPr>
              <a:t> : </a:t>
            </a:r>
            <a:r>
              <a:rPr lang="fr-FR" i="1" dirty="0" smtClean="0">
                <a:solidFill>
                  <a:srgbClr val="7030A0"/>
                </a:solidFill>
              </a:rPr>
              <a:t>Microsoft Windows</a:t>
            </a:r>
          </a:p>
          <a:p>
            <a:r>
              <a:rPr lang="fr-FR" i="1" dirty="0" smtClean="0">
                <a:solidFill>
                  <a:srgbClr val="7030A0"/>
                </a:solidFill>
              </a:rPr>
              <a:t> Server 2003 R2 Enterprise</a:t>
            </a:r>
          </a:p>
          <a:p>
            <a:r>
              <a:rPr lang="fr-FR" i="1" dirty="0" smtClean="0">
                <a:solidFill>
                  <a:srgbClr val="7030A0"/>
                </a:solidFill>
              </a:rPr>
              <a:t> Edition</a:t>
            </a:r>
            <a:endParaRPr lang="fr-FR" altLang="en-US" i="1" dirty="0" smtClean="0">
              <a:solidFill>
                <a:srgbClr val="7030A0"/>
              </a:solidFill>
            </a:endParaRPr>
          </a:p>
          <a:p>
            <a:endParaRPr lang="fr-FR" altLang="en-US" i="1" dirty="0">
              <a:solidFill>
                <a:srgbClr val="7030A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2320425" y="2644270"/>
            <a:ext cx="58806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en-US" i="1" dirty="0">
                <a:solidFill>
                  <a:srgbClr val="7030A0"/>
                </a:solidFill>
              </a:rPr>
              <a:t> </a:t>
            </a:r>
            <a:r>
              <a:rPr lang="fr-FR" altLang="en-US" i="1" dirty="0" smtClean="0">
                <a:solidFill>
                  <a:srgbClr val="7030A0"/>
                </a:solidFill>
              </a:rPr>
              <a:t>                                                                                </a:t>
            </a:r>
            <a:r>
              <a:rPr lang="fr-FR" altLang="en-US" i="1" u="sng" dirty="0" smtClean="0">
                <a:solidFill>
                  <a:srgbClr val="7030A0"/>
                </a:solidFill>
              </a:rPr>
              <a:t>RAM</a:t>
            </a:r>
            <a:r>
              <a:rPr lang="fr-FR" altLang="en-US" i="1" dirty="0" smtClean="0">
                <a:solidFill>
                  <a:srgbClr val="7030A0"/>
                </a:solidFill>
              </a:rPr>
              <a:t> </a:t>
            </a:r>
            <a:r>
              <a:rPr lang="fr-FR" altLang="en-US" i="1" dirty="0">
                <a:solidFill>
                  <a:srgbClr val="7030A0"/>
                </a:solidFill>
              </a:rPr>
              <a:t>: </a:t>
            </a:r>
            <a:r>
              <a:rPr lang="fr-FR" altLang="en-US" i="1" dirty="0" smtClean="0">
                <a:solidFill>
                  <a:srgbClr val="7030A0"/>
                </a:solidFill>
              </a:rPr>
              <a:t>2GB </a:t>
            </a:r>
            <a:endParaRPr lang="fr-FR" altLang="en-US" i="1" dirty="0">
              <a:solidFill>
                <a:srgbClr val="7030A0"/>
              </a:solidFill>
            </a:endParaRPr>
          </a:p>
          <a:p>
            <a:r>
              <a:rPr lang="fr-FR" altLang="en-US" i="1" dirty="0" smtClean="0">
                <a:solidFill>
                  <a:srgbClr val="7030A0"/>
                </a:solidFill>
              </a:rPr>
              <a:t>                                               </a:t>
            </a:r>
            <a:r>
              <a:rPr lang="fr-FR" altLang="en-US" i="1" u="sng" dirty="0" smtClean="0">
                <a:solidFill>
                  <a:srgbClr val="7030A0"/>
                </a:solidFill>
              </a:rPr>
              <a:t>OS</a:t>
            </a:r>
            <a:r>
              <a:rPr lang="fr-FR" altLang="en-US" i="1" dirty="0" smtClean="0">
                <a:solidFill>
                  <a:srgbClr val="7030A0"/>
                </a:solidFill>
              </a:rPr>
              <a:t> : Windows| Linux | MacOs</a:t>
            </a:r>
          </a:p>
          <a:p>
            <a:r>
              <a:rPr lang="fr-FR" altLang="en-US" i="1" dirty="0" smtClean="0">
                <a:solidFill>
                  <a:srgbClr val="7030A0"/>
                </a:solidFill>
              </a:rPr>
              <a:t>                                                                              </a:t>
            </a:r>
            <a:r>
              <a:rPr lang="fr-FR" altLang="en-US" i="1" u="sng" dirty="0" smtClean="0">
                <a:solidFill>
                  <a:srgbClr val="7030A0"/>
                </a:solidFill>
              </a:rPr>
              <a:t>HDD</a:t>
            </a:r>
            <a:r>
              <a:rPr lang="fr-FR" altLang="en-US" i="1" dirty="0" smtClean="0">
                <a:solidFill>
                  <a:srgbClr val="7030A0"/>
                </a:solidFill>
              </a:rPr>
              <a:t>:128 Go</a:t>
            </a:r>
          </a:p>
          <a:p>
            <a:r>
              <a:rPr lang="fr-FR" altLang="en-US" i="1" dirty="0">
                <a:solidFill>
                  <a:srgbClr val="7030A0"/>
                </a:solidFill>
              </a:rPr>
              <a:t> </a:t>
            </a:r>
            <a:r>
              <a:rPr lang="fr-FR" altLang="en-US" i="1" dirty="0" smtClean="0">
                <a:solidFill>
                  <a:srgbClr val="7030A0"/>
                </a:solidFill>
              </a:rPr>
              <a:t>                                                                     Processeur:1GHz</a:t>
            </a: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169" y="4533359"/>
            <a:ext cx="519685" cy="51968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831" y="2594647"/>
            <a:ext cx="538436" cy="53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3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6333" y="252062"/>
            <a:ext cx="10515600" cy="1325563"/>
          </a:xfrm>
        </p:spPr>
        <p:txBody>
          <a:bodyPr/>
          <a:lstStyle/>
          <a:p>
            <a:r>
              <a:rPr lang="fr-FR" b="1" dirty="0" smtClean="0">
                <a:solidFill>
                  <a:srgbClr val="7030A0"/>
                </a:solidFill>
                <a:latin typeface="+mn-lt"/>
              </a:rPr>
              <a:t>ARCHITECTURE DE</a:t>
            </a:r>
            <a:br>
              <a:rPr lang="fr-FR" b="1" dirty="0" smtClean="0">
                <a:solidFill>
                  <a:srgbClr val="7030A0"/>
                </a:solidFill>
                <a:latin typeface="+mn-lt"/>
              </a:rPr>
            </a:br>
            <a:r>
              <a:rPr lang="fr-FR" b="1" dirty="0" smtClean="0">
                <a:solidFill>
                  <a:srgbClr val="7030A0"/>
                </a:solidFill>
                <a:latin typeface="+mn-lt"/>
              </a:rPr>
              <a:t>L’ APPLICATION</a:t>
            </a:r>
            <a:endParaRPr lang="fr-FR" b="1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4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0" name="Triangle isocèle 9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619" y="1834038"/>
            <a:ext cx="10704762" cy="394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30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 hidden="1">
            <a:extLst>
              <a:ext uri="{FF2B5EF4-FFF2-40B4-BE49-F238E27FC236}">
                <a16:creationId xmlns:a16="http://schemas.microsoft.com/office/drawing/2014/main" id="{8336C4B5-E15C-4086-8FF8-C33A0737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Ressources humaines : diapositive </a:t>
            </a:r>
            <a:r>
              <a:rPr lang="fr" dirty="0" smtClean="0"/>
              <a:t>7</a:t>
            </a:r>
            <a:endParaRPr lang="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11443" y="2505670"/>
            <a:ext cx="516911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i="1" dirty="0">
                <a:solidFill>
                  <a:srgbClr val="7030A0"/>
                </a:solidFill>
                <a:cs typeface="Segoe UI" panose="020B0502040204020203" pitchFamily="34" charset="0"/>
              </a:rPr>
              <a:t>DIAGRAMMES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6376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28214" y="191506"/>
            <a:ext cx="40666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4400" b="1" dirty="0" smtClean="0">
                <a:solidFill>
                  <a:srgbClr val="7030A0"/>
                </a:solidFill>
              </a:rPr>
              <a:t>DIAGRAMME DE</a:t>
            </a:r>
          </a:p>
          <a:p>
            <a:r>
              <a:rPr lang="fr-FR" sz="4400" b="1" dirty="0" smtClean="0">
                <a:solidFill>
                  <a:srgbClr val="7030A0"/>
                </a:solidFill>
              </a:rPr>
              <a:t>CONTEXTE</a:t>
            </a:r>
            <a:endParaRPr lang="fr-FR" sz="4400" b="1" dirty="0">
              <a:solidFill>
                <a:srgbClr val="7030A0"/>
              </a:solidFill>
            </a:endParaRP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5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9" name="Triangle isocèle 8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095" y="1919519"/>
            <a:ext cx="7610018" cy="393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4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Zone de texte 66">
            <a:extLst>
              <a:ext uri="{FF2B5EF4-FFF2-40B4-BE49-F238E27FC236}">
                <a16:creationId xmlns:a16="http://schemas.microsoft.com/office/drawing/2014/main" id="{EFA5AF66-F428-4EBE-A3A8-9F827101F023}"/>
              </a:ext>
            </a:extLst>
          </p:cNvPr>
          <p:cNvSpPr txBox="1"/>
          <p:nvPr/>
        </p:nvSpPr>
        <p:spPr>
          <a:xfrm>
            <a:off x="712494" y="330703"/>
            <a:ext cx="5537228" cy="51296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rtl="0"/>
            <a:r>
              <a:rPr lang="fr-FR" sz="4400" dirty="0" smtClean="0">
                <a:solidFill>
                  <a:srgbClr val="7030A0"/>
                </a:solidFill>
                <a:latin typeface="+mn-lt"/>
              </a:rPr>
              <a:t>DIAGRAMME DE  PACKAGE</a:t>
            </a:r>
            <a:endParaRPr lang="fr-FR" sz="4400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98" name="Titre 97" hidden="1">
            <a:extLst>
              <a:ext uri="{FF2B5EF4-FFF2-40B4-BE49-F238E27FC236}">
                <a16:creationId xmlns:a16="http://schemas.microsoft.com/office/drawing/2014/main" id="{D69146DD-53CC-4FD6-9456-3F49560F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 smtClean="0"/>
              <a:t>Ressources humaines : diapositive 9</a:t>
            </a:r>
            <a:endParaRPr lang="fr-FR" dirty="0"/>
          </a:p>
        </p:txBody>
      </p:sp>
      <p:pic>
        <p:nvPicPr>
          <p:cNvPr id="92" name="Image 91" descr="Diagramme de package FINALE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629" y="1498599"/>
            <a:ext cx="7939314" cy="43506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sz="1800" noProof="0" dirty="0" smtClean="0">
                <a:solidFill>
                  <a:schemeClr val="tx1"/>
                </a:solidFill>
              </a:rPr>
              <a:t>6</a:t>
            </a:r>
            <a:endParaRPr lang="fr-FR" sz="1800" noProof="0" dirty="0">
              <a:solidFill>
                <a:schemeClr val="tx1"/>
              </a:solidFill>
            </a:endParaRPr>
          </a:p>
        </p:txBody>
      </p:sp>
      <p:sp>
        <p:nvSpPr>
          <p:cNvPr id="10" name="Triangle isocèle 9"/>
          <p:cNvSpPr/>
          <p:nvPr/>
        </p:nvSpPr>
        <p:spPr>
          <a:xfrm rot="13481109">
            <a:off x="-553446" y="6010611"/>
            <a:ext cx="1858514" cy="922457"/>
          </a:xfrm>
          <a:prstGeom prst="triangl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204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368_TF33668227.potx" id="{F0D5A7CF-CB2C-478D-8806-7025D89260FA}" vid="{9DBAA9DB-DA82-43BC-A5ED-9DE8B0A8B61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Ressources humaines, à partir de 24Slides</Template>
  <TotalTime>0</TotalTime>
  <Words>304</Words>
  <Application>Microsoft Office PowerPoint</Application>
  <PresentationFormat>Grand écran</PresentationFormat>
  <Paragraphs>97</Paragraphs>
  <Slides>15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Segoe UI</vt:lpstr>
      <vt:lpstr>Thème Office</vt:lpstr>
      <vt:lpstr>Ressources humaines : diapositive 1</vt:lpstr>
      <vt:lpstr>Ressources humaines : diapositive 2</vt:lpstr>
      <vt:lpstr>Ressources humaines : diapositive 3</vt:lpstr>
      <vt:lpstr>Ressources humaines : diapositive 5</vt:lpstr>
      <vt:lpstr>Ressources humaines : diapositive 4</vt:lpstr>
      <vt:lpstr>ARCHITECTURE DE L’ APPLICATION</vt:lpstr>
      <vt:lpstr>Ressources humaines : diapositive 7</vt:lpstr>
      <vt:lpstr>Présentation PowerPoint</vt:lpstr>
      <vt:lpstr>Ressources humaines : diapositive 9</vt:lpstr>
      <vt:lpstr>Ressources humaines : diapositive 9</vt:lpstr>
      <vt:lpstr>Ressources humaines : diapositive 9</vt:lpstr>
      <vt:lpstr>Ressources humaines : diapositive 9</vt:lpstr>
      <vt:lpstr>Ressources humaines : diapositive 9</vt:lpstr>
      <vt:lpstr>Ressources humaines : diapositive 3</vt:lpstr>
      <vt:lpstr>Ressources humaines : diapositive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2022-01-24T15:03:07Z</dcterms:created>
  <dcterms:modified xsi:type="dcterms:W3CDTF">2022-05-13T22:35:43Z</dcterms:modified>
</cp:coreProperties>
</file>

<file path=docProps/thumbnail.jpeg>
</file>